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8" r:id="rId3"/>
    <p:sldId id="257" r:id="rId4"/>
    <p:sldId id="259" r:id="rId5"/>
    <p:sldId id="260" r:id="rId6"/>
    <p:sldId id="261" r:id="rId7"/>
    <p:sldId id="267" r:id="rId8"/>
    <p:sldId id="269" r:id="rId9"/>
    <p:sldId id="271" r:id="rId10"/>
    <p:sldId id="262" r:id="rId11"/>
    <p:sldId id="263" r:id="rId12"/>
    <p:sldId id="275" r:id="rId13"/>
    <p:sldId id="264" r:id="rId14"/>
    <p:sldId id="265" r:id="rId15"/>
    <p:sldId id="270" r:id="rId16"/>
    <p:sldId id="272" r:id="rId17"/>
    <p:sldId id="273" r:id="rId18"/>
    <p:sldId id="274" r:id="rId19"/>
    <p:sldId id="278" r:id="rId20"/>
    <p:sldId id="277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2" autoAdjust="0"/>
    <p:restoredTop sz="92473" autoAdjust="0"/>
  </p:normalViewPr>
  <p:slideViewPr>
    <p:cSldViewPr>
      <p:cViewPr>
        <p:scale>
          <a:sx n="70" d="100"/>
          <a:sy n="70" d="100"/>
        </p:scale>
        <p:origin x="-138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CACC4-99E4-4561-9829-3E610A33CC7D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568C8-57B8-4CCE-B9DF-1D0B57BC0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68C8-57B8-4CCE-B9DF-1D0B57BC0E0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gdol Coitonnopara\Desktop\Afroza\Picture\f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526237">
            <a:off x="5844540" y="3904866"/>
            <a:ext cx="2880360" cy="2286000"/>
          </a:xfrm>
          <a:prstGeom prst="rect">
            <a:avLst/>
          </a:prstGeom>
          <a:noFill/>
        </p:spPr>
      </p:pic>
      <p:pic>
        <p:nvPicPr>
          <p:cNvPr id="1027" name="Picture 3" descr="C:\Users\Jogdol Coitonnopara\Desktop\Afroza\Picture\f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509810">
            <a:off x="257861" y="3995791"/>
            <a:ext cx="3038057" cy="237828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33600" y="1371600"/>
            <a:ext cx="4648200" cy="22159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13800" b="1" dirty="0" smtClean="0">
                <a:latin typeface="NikoshBAN" pitchFamily="2" charset="0"/>
                <a:ea typeface="MingLiU-ExtB" pitchFamily="18" charset="-120"/>
                <a:cs typeface="NikoshBAN" pitchFamily="2" charset="0"/>
              </a:rPr>
              <a:t>স্বাগতম</a:t>
            </a:r>
            <a:endParaRPr lang="en-US" sz="13800" b="1" dirty="0">
              <a:latin typeface="NikoshBAN" pitchFamily="2" charset="0"/>
              <a:ea typeface="MingLiU-ExtB" pitchFamily="18" charset="-12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1524000" y="4006334"/>
            <a:ext cx="6096000" cy="30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4267200" y="4267200"/>
            <a:ext cx="685800" cy="114300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wn Arrow 41"/>
          <p:cNvSpPr/>
          <p:nvPr/>
        </p:nvSpPr>
        <p:spPr>
          <a:xfrm>
            <a:off x="7391400" y="2971800"/>
            <a:ext cx="457200" cy="1339334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wn Arrow 42"/>
          <p:cNvSpPr/>
          <p:nvPr/>
        </p:nvSpPr>
        <p:spPr>
          <a:xfrm>
            <a:off x="1295400" y="3091934"/>
            <a:ext cx="457200" cy="121920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4503003"/>
            <a:ext cx="1600200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১২টি প্লেট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24600" y="4503003"/>
            <a:ext cx="1676400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২০টি কাপ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86000" y="5493603"/>
            <a:ext cx="4876800" cy="83099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একত্রে দাম ৩৯২০ টাকা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52400" y="556846"/>
            <a:ext cx="3116179" cy="2491154"/>
            <a:chOff x="76200" y="76200"/>
            <a:chExt cx="7772400" cy="2057400"/>
          </a:xfrm>
        </p:grpSpPr>
        <p:pic>
          <p:nvPicPr>
            <p:cNvPr id="2" name="Picture 1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" y="11430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" name="Picture 2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" y="762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" name="Picture 3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48932" y="762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" name="Picture 4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53200" y="762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" name="Picture 5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0" y="11430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7" name="Picture 6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44332" y="762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8" name="Picture 7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57800" y="762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9" name="Picture 8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62400" y="762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0" name="Picture 9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67000" y="11430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1" name="Picture 10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06732" y="11430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2" name="Picture 11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11332" y="11430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3" name="Picture 12" descr="2015-06-21 18.00.2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15932" y="1143000"/>
              <a:ext cx="1241868" cy="9906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45" name="TextBox 44"/>
          <p:cNvSpPr txBox="1"/>
          <p:nvPr/>
        </p:nvSpPr>
        <p:spPr>
          <a:xfrm>
            <a:off x="3169403" y="1143000"/>
            <a:ext cx="716797" cy="144655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ও</a:t>
            </a:r>
            <a:endParaRPr lang="en-US" sz="8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3886200" y="609600"/>
            <a:ext cx="5257800" cy="2362200"/>
            <a:chOff x="3787943" y="609600"/>
            <a:chExt cx="5279857" cy="2438400"/>
          </a:xfrm>
        </p:grpSpPr>
        <p:pic>
          <p:nvPicPr>
            <p:cNvPr id="17" name="Picture 16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87943" y="1868288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8" name="Picture 17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30492" y="1868288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9" name="Picture 18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12758" y="1868288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0" name="Picture 19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15590" y="1828800"/>
              <a:ext cx="45180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1" name="Picture 20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87943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2" name="Picture 21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30492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3" name="Picture 22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00689" y="1828800"/>
              <a:ext cx="433512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4" name="Picture 23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4200" y="1868288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5" name="Picture 24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73041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6" name="Picture 25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58139" y="1828800"/>
              <a:ext cx="442661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7" name="Picture 26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95023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8" name="Picture 27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67600" y="1868288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9" name="Picture 28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01000" y="1868288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0" name="Picture 29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37572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1" name="Picture 30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65219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2" name="Picture 31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22670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3" name="Picture 32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80121" y="609600"/>
              <a:ext cx="55407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4" name="Picture 33" descr="ccccc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47485" y="609600"/>
              <a:ext cx="542549" cy="1132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85" name="Picture 84" descr="ccccc - Copy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34400" y="609600"/>
              <a:ext cx="457199" cy="1143000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pic>
          <p:nvPicPr>
            <p:cNvPr id="86" name="Picture 85" descr="ccccc - Copy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34400" y="1905000"/>
              <a:ext cx="533400" cy="1143000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cccc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99" y="304800"/>
            <a:ext cx="1636889" cy="19812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4" name="Right Arrow 3"/>
          <p:cNvSpPr/>
          <p:nvPr/>
        </p:nvSpPr>
        <p:spPr>
          <a:xfrm>
            <a:off x="2819400" y="998220"/>
            <a:ext cx="3110089" cy="693420"/>
          </a:xfrm>
          <a:prstGeom prst="rightArrow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57711" y="1030069"/>
            <a:ext cx="16481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১৪৫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4631042" y="3733800"/>
            <a:ext cx="2760358" cy="2133600"/>
            <a:chOff x="4631042" y="3733800"/>
            <a:chExt cx="2441448" cy="2133600"/>
          </a:xfrm>
        </p:grpSpPr>
        <p:sp>
          <p:nvSpPr>
            <p:cNvPr id="25" name="Right Arrow 24"/>
            <p:cNvSpPr/>
            <p:nvPr/>
          </p:nvSpPr>
          <p:spPr>
            <a:xfrm>
              <a:off x="5396090" y="4572000"/>
              <a:ext cx="1676400" cy="381000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ight Brace 25"/>
            <p:cNvSpPr/>
            <p:nvPr/>
          </p:nvSpPr>
          <p:spPr>
            <a:xfrm>
              <a:off x="4631042" y="3733800"/>
              <a:ext cx="1222248" cy="2133600"/>
            </a:xfrm>
            <a:prstGeom prst="rightBrac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410200" y="3962400"/>
            <a:ext cx="1600200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১৪৫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91400" y="4535269"/>
            <a:ext cx="175260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2900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28890" y="2401669"/>
            <a:ext cx="1676400" cy="646331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 টি কাপ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86090" y="5943600"/>
            <a:ext cx="1828800" cy="646331"/>
          </a:xfrm>
          <a:prstGeom prst="rect">
            <a:avLst/>
          </a:prstGeom>
          <a:solidFill>
            <a:srgbClr val="FFFF00"/>
          </a:solidFill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২০ টি কাপ</a:t>
            </a:r>
            <a:endParaRPr lang="en-US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290690" y="3886200"/>
            <a:ext cx="4724400" cy="1905000"/>
            <a:chOff x="290690" y="3886200"/>
            <a:chExt cx="4724400" cy="1905000"/>
          </a:xfrm>
        </p:grpSpPr>
        <p:grpSp>
          <p:nvGrpSpPr>
            <p:cNvPr id="24" name="Group 23"/>
            <p:cNvGrpSpPr/>
            <p:nvPr/>
          </p:nvGrpSpPr>
          <p:grpSpPr>
            <a:xfrm>
              <a:off x="290690" y="3886200"/>
              <a:ext cx="4191000" cy="1905000"/>
              <a:chOff x="4017211" y="732692"/>
              <a:chExt cx="5126789" cy="2391508"/>
            </a:xfrm>
          </p:grpSpPr>
          <p:pic>
            <p:nvPicPr>
              <p:cNvPr id="6" name="Picture 5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017211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7" name="Picture 6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593975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8" name="Picture 7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106654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9" name="Picture 8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747502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0" name="Picture 9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017211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1" name="Picture 10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593975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2" name="Picture 11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901030" y="1976276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3" name="Picture 12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541878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4" name="Picture 13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170739" y="732692"/>
                <a:ext cx="555402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5" name="Picture 14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324266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6" name="Picture 15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747502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7" name="Picture 16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990472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8" name="Picture 17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8567236" y="1991380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19" name="Picture 18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260181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20" name="Picture 19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926388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21" name="Picture 20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456432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22" name="Picture 21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858307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  <p:pic>
            <p:nvPicPr>
              <p:cNvPr id="23" name="Picture 22" descr="ccccc - Copy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8567236" y="732692"/>
                <a:ext cx="576764" cy="1132820"/>
              </a:xfrm>
              <a:prstGeom prst="rect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</p:grpSp>
        <p:pic>
          <p:nvPicPr>
            <p:cNvPr id="32" name="Picture 31" descr="ccccc - Cop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67402" y="3886200"/>
              <a:ext cx="471488" cy="902369"/>
            </a:xfrm>
            <a:prstGeom prst="rect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pic>
          <p:nvPicPr>
            <p:cNvPr id="33" name="Picture 32" descr="ccccc - Copy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43602" y="4876800"/>
              <a:ext cx="471488" cy="902369"/>
            </a:xfrm>
            <a:prstGeom prst="rect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7" grpId="0" animBg="1"/>
      <p:bldP spid="28" grpId="0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457200" y="-152400"/>
            <a:ext cx="8153400" cy="7010400"/>
          </a:xfrm>
          <a:prstGeom prst="flowChartPunchedTape">
            <a:avLst/>
          </a:prstGeom>
          <a:solidFill>
            <a:schemeClr val="accent5">
              <a:lumMod val="50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152471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২০ টি কাপ ও ১২ টি  প্লেটের মূল্য ৩৯২০ টাকা</a:t>
            </a:r>
          </a:p>
          <a:p>
            <a:r>
              <a:rPr lang="bn-BD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২০ টি কাপের মূল্য                 </a:t>
            </a:r>
            <a:r>
              <a:rPr lang="bn-BD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২৯০০ টাকা</a:t>
            </a:r>
            <a:endParaRPr lang="en-US" sz="3600" b="1" dirty="0">
              <a:solidFill>
                <a:schemeClr val="accent6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0055" y="3352800"/>
            <a:ext cx="4581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১২ টি প্লেটের মূল্য ১০২০ টাকা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Minus 7"/>
          <p:cNvSpPr/>
          <p:nvPr/>
        </p:nvSpPr>
        <p:spPr>
          <a:xfrm>
            <a:off x="-304800" y="3200400"/>
            <a:ext cx="8763000" cy="304800"/>
          </a:xfrm>
          <a:prstGeom prst="mathMin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3962400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 প্লেটের মূল্য=(১০২০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÷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১২) টাকা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=৮৫ টাকা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76200" y="762000"/>
            <a:ext cx="5973508" cy="2209800"/>
            <a:chOff x="76200" y="2895600"/>
            <a:chExt cx="5973508" cy="2209800"/>
          </a:xfrm>
        </p:grpSpPr>
        <p:grpSp>
          <p:nvGrpSpPr>
            <p:cNvPr id="79" name="Group 78"/>
            <p:cNvGrpSpPr/>
            <p:nvPr/>
          </p:nvGrpSpPr>
          <p:grpSpPr>
            <a:xfrm>
              <a:off x="76200" y="2895600"/>
              <a:ext cx="5973508" cy="1066800"/>
              <a:chOff x="76200" y="2895600"/>
              <a:chExt cx="5973508" cy="1066800"/>
            </a:xfrm>
          </p:grpSpPr>
          <p:pic>
            <p:nvPicPr>
              <p:cNvPr id="73" name="Picture 72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6200" y="2895600"/>
                <a:ext cx="962124" cy="10668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4" name="Picture 73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143000" y="2912180"/>
                <a:ext cx="914400" cy="101388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5" name="Picture 74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33600" y="2928762"/>
                <a:ext cx="914400" cy="101388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6" name="Picture 75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124200" y="2912182"/>
                <a:ext cx="914400" cy="1013884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7" name="Picture 76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14800" y="2917370"/>
                <a:ext cx="914400" cy="104502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8" name="Picture 77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05400" y="2895600"/>
                <a:ext cx="944308" cy="104704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  <p:grpSp>
          <p:nvGrpSpPr>
            <p:cNvPr id="80" name="Group 79"/>
            <p:cNvGrpSpPr/>
            <p:nvPr/>
          </p:nvGrpSpPr>
          <p:grpSpPr>
            <a:xfrm>
              <a:off x="76200" y="4038600"/>
              <a:ext cx="5973508" cy="1066800"/>
              <a:chOff x="76200" y="2895600"/>
              <a:chExt cx="5973508" cy="1066800"/>
            </a:xfrm>
          </p:grpSpPr>
          <p:pic>
            <p:nvPicPr>
              <p:cNvPr id="81" name="Picture 80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6200" y="2895600"/>
                <a:ext cx="962124" cy="10668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82" name="Picture 81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143000" y="2912180"/>
                <a:ext cx="914400" cy="101388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83" name="Picture 82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33600" y="2928762"/>
                <a:ext cx="914400" cy="101388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84" name="Picture 83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124200" y="2912182"/>
                <a:ext cx="914400" cy="1013884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85" name="Picture 84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14800" y="2917370"/>
                <a:ext cx="914400" cy="104502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86" name="Picture 85" descr="2015-06-21 18.00.2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05400" y="2895600"/>
                <a:ext cx="944308" cy="104704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</p:grpSp>
      <p:grpSp>
        <p:nvGrpSpPr>
          <p:cNvPr id="95" name="Group 94"/>
          <p:cNvGrpSpPr/>
          <p:nvPr/>
        </p:nvGrpSpPr>
        <p:grpSpPr>
          <a:xfrm>
            <a:off x="5867400" y="609600"/>
            <a:ext cx="1752600" cy="2438400"/>
            <a:chOff x="5867400" y="2209800"/>
            <a:chExt cx="1676400" cy="2438400"/>
          </a:xfrm>
        </p:grpSpPr>
        <p:sp>
          <p:nvSpPr>
            <p:cNvPr id="88" name="Right Brace 87"/>
            <p:cNvSpPr/>
            <p:nvPr/>
          </p:nvSpPr>
          <p:spPr>
            <a:xfrm>
              <a:off x="5867400" y="2209800"/>
              <a:ext cx="609600" cy="2438400"/>
            </a:xfrm>
            <a:prstGeom prst="rightBrac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89" name="Right Arrow 88"/>
            <p:cNvSpPr/>
            <p:nvPr/>
          </p:nvSpPr>
          <p:spPr>
            <a:xfrm>
              <a:off x="6248400" y="3200400"/>
              <a:ext cx="1295400" cy="4572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7543800" y="1524000"/>
            <a:ext cx="1524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১০২০টাকা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429000" y="3886200"/>
            <a:ext cx="1905000" cy="707886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১০২০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781800" y="4495800"/>
            <a:ext cx="1447800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৮৫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1" name="Picture 90" descr="2015-06-21 18.00.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733800"/>
            <a:ext cx="2286000" cy="1981200"/>
          </a:xfrm>
          <a:prstGeom prst="rect">
            <a:avLst/>
          </a:prstGeom>
          <a:ln w="57150">
            <a:solidFill>
              <a:schemeClr val="accent2"/>
            </a:solidFill>
          </a:ln>
        </p:spPr>
      </p:pic>
      <p:sp>
        <p:nvSpPr>
          <p:cNvPr id="92" name="Right Arrow 91"/>
          <p:cNvSpPr/>
          <p:nvPr/>
        </p:nvSpPr>
        <p:spPr>
          <a:xfrm>
            <a:off x="2667000" y="4572000"/>
            <a:ext cx="3962400" cy="45720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" y="5791200"/>
            <a:ext cx="236220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১টি প্লেট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09800" y="162580"/>
            <a:ext cx="17526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১২ টি প্লেট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3" grpId="0" animBg="1"/>
      <p:bldP spid="94" grpId="0" animBg="1"/>
      <p:bldP spid="92" grpId="0" animBg="1"/>
      <p:bldP spid="29" grpId="0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533400" y="457200"/>
            <a:ext cx="7848600" cy="4800600"/>
          </a:xfrm>
          <a:prstGeom prst="cloudCallout">
            <a:avLst/>
          </a:prstGeom>
          <a:solidFill>
            <a:schemeClr val="tx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২টি গরু ও ৩টি ছাগলের মূল্য একত্রে ৪৫০৮০ টাকা । ১টি ছাগলের মূল্য ৪৫৬০ টাকা। ১টি গরুর মূল্য কত?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5334000" y="457200"/>
            <a:ext cx="3352801" cy="1801537"/>
            <a:chOff x="5334000" y="457200"/>
            <a:chExt cx="3352801" cy="1801537"/>
          </a:xfrm>
        </p:grpSpPr>
        <p:pic>
          <p:nvPicPr>
            <p:cNvPr id="2" name="Picture 1" descr="sahiwal-400 - Copy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34000" y="457200"/>
              <a:ext cx="1674412" cy="179269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" name="Picture 3" descr="sahiwal-400 - Copy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08413" y="457201"/>
              <a:ext cx="1678388" cy="180153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grpSp>
        <p:nvGrpSpPr>
          <p:cNvPr id="11" name="Group 10"/>
          <p:cNvGrpSpPr/>
          <p:nvPr/>
        </p:nvGrpSpPr>
        <p:grpSpPr>
          <a:xfrm>
            <a:off x="152400" y="457200"/>
            <a:ext cx="5029200" cy="1833055"/>
            <a:chOff x="304800" y="76200"/>
            <a:chExt cx="5029200" cy="1303867"/>
          </a:xfrm>
        </p:grpSpPr>
        <p:pic>
          <p:nvPicPr>
            <p:cNvPr id="3" name="Picture 2" descr="hqdefault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76200"/>
              <a:ext cx="1676400" cy="130386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8" name="Picture 7" descr="hqdefault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81200" y="76200"/>
              <a:ext cx="1676400" cy="130386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9" name="Picture 8" descr="hqdefault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600" y="76200"/>
              <a:ext cx="1676400" cy="130386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grpSp>
        <p:nvGrpSpPr>
          <p:cNvPr id="14" name="Group 13"/>
          <p:cNvGrpSpPr/>
          <p:nvPr/>
        </p:nvGrpSpPr>
        <p:grpSpPr>
          <a:xfrm>
            <a:off x="76200" y="2064097"/>
            <a:ext cx="5181600" cy="2249659"/>
            <a:chOff x="228600" y="1142999"/>
            <a:chExt cx="5181600" cy="1852864"/>
          </a:xfrm>
        </p:grpSpPr>
        <p:sp>
          <p:nvSpPr>
            <p:cNvPr id="12" name="Down Arrow 11"/>
            <p:cNvSpPr/>
            <p:nvPr/>
          </p:nvSpPr>
          <p:spPr>
            <a:xfrm>
              <a:off x="2590800" y="1600199"/>
              <a:ext cx="457200" cy="139566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Brace 12"/>
            <p:cNvSpPr/>
            <p:nvPr/>
          </p:nvSpPr>
          <p:spPr>
            <a:xfrm rot="5400000">
              <a:off x="2438400" y="-1066801"/>
              <a:ext cx="762000" cy="5181600"/>
            </a:xfrm>
            <a:prstGeom prst="rightBrac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257800" y="2064098"/>
            <a:ext cx="3657600" cy="2057401"/>
            <a:chOff x="5410200" y="1219200"/>
            <a:chExt cx="3657600" cy="1463446"/>
          </a:xfrm>
        </p:grpSpPr>
        <p:sp>
          <p:nvSpPr>
            <p:cNvPr id="15" name="Right Brace 14"/>
            <p:cNvSpPr/>
            <p:nvPr/>
          </p:nvSpPr>
          <p:spPr>
            <a:xfrm rot="5400000">
              <a:off x="6934200" y="-304800"/>
              <a:ext cx="609600" cy="3657600"/>
            </a:xfrm>
            <a:prstGeom prst="rightBrac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086600" y="1539646"/>
              <a:ext cx="381000" cy="1143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57200" y="2655219"/>
            <a:ext cx="1600200" cy="646331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৩টি ছাগল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200" y="2599731"/>
            <a:ext cx="1447800" cy="646331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২টি গরু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67000" y="3885250"/>
            <a:ext cx="4419600" cy="4285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4495800" y="4313756"/>
            <a:ext cx="685800" cy="117839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971800" y="5492149"/>
            <a:ext cx="381000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একত্রে দাম ৪৫০৮০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q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152400"/>
            <a:ext cx="3454400" cy="25908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4" name="Right Arrow 3"/>
          <p:cNvSpPr/>
          <p:nvPr/>
        </p:nvSpPr>
        <p:spPr>
          <a:xfrm>
            <a:off x="3505200" y="1143000"/>
            <a:ext cx="2971800" cy="609600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53200" y="1143000"/>
            <a:ext cx="1905000" cy="646331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৪৫৬০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" y="3272345"/>
            <a:ext cx="5181600" cy="1837310"/>
            <a:chOff x="0" y="2738945"/>
            <a:chExt cx="5181600" cy="1837310"/>
          </a:xfrm>
        </p:grpSpPr>
        <p:pic>
          <p:nvPicPr>
            <p:cNvPr id="7" name="Picture 6" descr="hqdefaul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2743200"/>
              <a:ext cx="1676400" cy="1833055"/>
            </a:xfrm>
            <a:prstGeom prst="rect">
              <a:avLst/>
            </a:prstGeom>
            <a:ln w="57150">
              <a:solidFill>
                <a:srgbClr val="002060"/>
              </a:solidFill>
            </a:ln>
          </p:spPr>
        </p:pic>
        <p:pic>
          <p:nvPicPr>
            <p:cNvPr id="8" name="Picture 7" descr="hqdefaul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52600" y="2738945"/>
              <a:ext cx="1676400" cy="1833055"/>
            </a:xfrm>
            <a:prstGeom prst="rect">
              <a:avLst/>
            </a:prstGeom>
            <a:ln w="57150">
              <a:solidFill>
                <a:srgbClr val="002060"/>
              </a:solidFill>
            </a:ln>
          </p:spPr>
        </p:pic>
        <p:pic>
          <p:nvPicPr>
            <p:cNvPr id="9" name="Picture 8" descr="hqdefaul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05200" y="2743200"/>
              <a:ext cx="1676400" cy="1833055"/>
            </a:xfrm>
            <a:prstGeom prst="rect">
              <a:avLst/>
            </a:prstGeom>
            <a:ln w="57150">
              <a:solidFill>
                <a:srgbClr val="002060"/>
              </a:solidFill>
            </a:ln>
          </p:spPr>
        </p:pic>
      </p:grpSp>
      <p:sp>
        <p:nvSpPr>
          <p:cNvPr id="16" name="Right Arrow 15"/>
          <p:cNvSpPr/>
          <p:nvPr/>
        </p:nvSpPr>
        <p:spPr>
          <a:xfrm>
            <a:off x="2743200" y="5486400"/>
            <a:ext cx="3810000" cy="3810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90600" y="5334000"/>
            <a:ext cx="1752600" cy="646331"/>
          </a:xfrm>
          <a:prstGeom prst="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৩ টি ছাগল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33800" y="5754469"/>
            <a:ext cx="1600200" cy="646331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৪৫৬০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53200" y="5373469"/>
            <a:ext cx="22098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১৩৬৮০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649069"/>
            <a:ext cx="1600200" cy="6463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১টি ছাগল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6" grpId="0" animBg="1"/>
      <p:bldP spid="17" grpId="0" animBg="1"/>
      <p:bldP spid="18" grpId="0" animBg="1"/>
      <p:bldP spid="19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unched Tape 6"/>
          <p:cNvSpPr/>
          <p:nvPr/>
        </p:nvSpPr>
        <p:spPr>
          <a:xfrm>
            <a:off x="533400" y="0"/>
            <a:ext cx="8001000" cy="6629400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1" name="Rectangle 10"/>
          <p:cNvSpPr/>
          <p:nvPr/>
        </p:nvSpPr>
        <p:spPr>
          <a:xfrm>
            <a:off x="1371600" y="1524000"/>
            <a:ext cx="6117380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২টি গরু ও ৩টি ছাগলের মূল্য ৪৫০৮০ টাকা</a:t>
            </a: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            ৩টি ছাগলের মূল্য ১৩৬৮০ টাকা</a:t>
            </a:r>
          </a:p>
          <a:p>
            <a:endParaRPr lang="en-US" sz="3200" b="1" dirty="0"/>
          </a:p>
        </p:txBody>
      </p:sp>
      <p:sp>
        <p:nvSpPr>
          <p:cNvPr id="12" name="Minus 2"/>
          <p:cNvSpPr/>
          <p:nvPr/>
        </p:nvSpPr>
        <p:spPr>
          <a:xfrm>
            <a:off x="304800" y="2590800"/>
            <a:ext cx="8077200" cy="279975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27432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২টি গরুর মূল্য                  ৩১৪০০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429000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১টি গরুর মূল্য                = ৩১৪০০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</a:t>
            </a: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                                =১৫৭০০টাকা 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28600" y="228600"/>
            <a:ext cx="2667000" cy="3429000"/>
            <a:chOff x="533400" y="228600"/>
            <a:chExt cx="2946400" cy="4495800"/>
          </a:xfrm>
        </p:grpSpPr>
        <p:pic>
          <p:nvPicPr>
            <p:cNvPr id="2" name="Picture 1" descr="sahiwal-400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3400" y="228600"/>
              <a:ext cx="2946400" cy="2209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" name="Picture 3" descr="sahiwal-400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3400" y="2514600"/>
              <a:ext cx="2946400" cy="2209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6" name="Right Arrow 5"/>
          <p:cNvSpPr/>
          <p:nvPr/>
        </p:nvSpPr>
        <p:spPr>
          <a:xfrm>
            <a:off x="2895600" y="1600200"/>
            <a:ext cx="3810000" cy="6858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6200" y="1182469"/>
            <a:ext cx="129540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টি গরু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0" y="1676400"/>
            <a:ext cx="21336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৩১৪০০ 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sahiwal-4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191000"/>
            <a:ext cx="3048000" cy="2438399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2" name="Right Arrow 11"/>
          <p:cNvSpPr/>
          <p:nvPr/>
        </p:nvSpPr>
        <p:spPr>
          <a:xfrm>
            <a:off x="3200400" y="5029200"/>
            <a:ext cx="3886200" cy="6858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200400" y="4535269"/>
            <a:ext cx="137160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১টি গরু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4535269"/>
            <a:ext cx="205740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(৩১৪০০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২)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86600" y="5068669"/>
            <a:ext cx="190500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১৫৭০০টাকা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533400" y="1295400"/>
            <a:ext cx="7772400" cy="26468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দল নং ১ (যোগ) </a:t>
            </a:r>
          </a:p>
          <a:p>
            <a:pPr algn="ctr">
              <a:spcBef>
                <a:spcPct val="50000"/>
              </a:spcBef>
              <a:defRPr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টি টেবিলের দাম ২১০০ টাকা এবং একটি আলমারির দাম ৮৭০০ টাকা হলে ১টি  আলমারি ও ১ টি টেবিলের মোট দাম কত?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228600"/>
            <a:ext cx="3048000" cy="9233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114800"/>
            <a:ext cx="7772400" cy="230832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দল নং ২ (বিয়োগ)</a:t>
            </a: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একটি গ্রামে ৫৭৬০ জন লোক ছিলেন। পরের বছর ২৮০ জন লোক গ্রাম থেকে চলে গেলেন। গ্রামটিতে বর্তমানে লোক সংখ্যা কত ?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981200"/>
            <a:ext cx="7772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মোহাম্মদ </a:t>
            </a:r>
            <a:r>
              <a:rPr lang="en-US" sz="4400" b="1" dirty="0" err="1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আমির</a:t>
            </a:r>
            <a:r>
              <a:rPr lang="en-US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হোছাইন</a:t>
            </a:r>
            <a:endParaRPr lang="bn-BD" sz="4400" b="1" dirty="0" smtClean="0">
              <a:solidFill>
                <a:schemeClr val="tx2"/>
              </a:solidFill>
              <a:latin typeface="NikoshBAN" pitchFamily="2" charset="0"/>
              <a:ea typeface="MingLiU-ExtB" pitchFamily="18" charset="-120"/>
              <a:cs typeface="NikoshBAN" pitchFamily="2" charset="0"/>
            </a:endParaRPr>
          </a:p>
          <a:p>
            <a:pPr algn="ctr"/>
            <a:r>
              <a:rPr lang="bn-BD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সহকারি </a:t>
            </a:r>
            <a:r>
              <a:rPr lang="bn-BD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শিক্ষক</a:t>
            </a:r>
            <a:endParaRPr lang="en-US" sz="4400" b="1" dirty="0" smtClean="0">
              <a:solidFill>
                <a:schemeClr val="tx2"/>
              </a:solidFill>
              <a:latin typeface="NikoshBAN" pitchFamily="2" charset="0"/>
              <a:ea typeface="MingLiU-ExtB" pitchFamily="18" charset="-120"/>
              <a:cs typeface="NikoshBAN" pitchFamily="2" charset="0"/>
            </a:endParaRPr>
          </a:p>
          <a:p>
            <a:pPr algn="ctr"/>
            <a:r>
              <a:rPr lang="en-US" sz="4400" b="1" dirty="0" err="1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ডুলাহাজারা</a:t>
            </a:r>
            <a:r>
              <a:rPr lang="bn-BD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সরকারী প্রাথমিক বিদ্যালয়, </a:t>
            </a:r>
            <a:endParaRPr lang="en-US" sz="4400" b="1" dirty="0" smtClean="0">
              <a:solidFill>
                <a:schemeClr val="tx2"/>
              </a:solidFill>
              <a:latin typeface="NikoshBAN" pitchFamily="2" charset="0"/>
              <a:ea typeface="MingLiU-ExtB" pitchFamily="18" charset="-120"/>
              <a:cs typeface="NikoshBAN" pitchFamily="2" charset="0"/>
            </a:endParaRPr>
          </a:p>
          <a:p>
            <a:pPr algn="ctr"/>
            <a:r>
              <a:rPr lang="en-US" sz="4400" b="1" dirty="0" err="1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ডুলাহাজারা,চকরিয়া,কক্সবাজার</a:t>
            </a:r>
            <a:r>
              <a:rPr lang="bn-BD" sz="4400" b="1" dirty="0" smtClean="0">
                <a:solidFill>
                  <a:schemeClr val="tx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।</a:t>
            </a:r>
            <a:endParaRPr lang="en-US" sz="4400" b="1" dirty="0">
              <a:solidFill>
                <a:schemeClr val="tx2"/>
              </a:solidFill>
              <a:latin typeface="NikoshBAN" pitchFamily="2" charset="0"/>
              <a:ea typeface="MingLiU-ExtB" pitchFamily="18" charset="-12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609600"/>
            <a:ext cx="47275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7200" b="1" dirty="0" smtClean="0">
                <a:solidFill>
                  <a:schemeClr val="accent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শিক্ষক পরিচিতি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4163" y="3352800"/>
            <a:ext cx="7841637" cy="20313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দল নং ৪ (ভাগ)</a:t>
            </a:r>
          </a:p>
          <a:p>
            <a:pPr>
              <a:spcBef>
                <a:spcPct val="50000"/>
              </a:spcBef>
              <a:defRPr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৮টি টেবিলের দাম ৯৬০০ টাকা হলে ১টি টেবিলের দাম কত?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457200"/>
            <a:ext cx="7848600" cy="2092881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দল নং ৩ (গুণ)</a:t>
            </a:r>
          </a:p>
          <a:p>
            <a:pPr>
              <a:spcBef>
                <a:spcPct val="50000"/>
              </a:spcBef>
              <a:defRPr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একটি চেয়ারের দাম ৭৫০ টাকা হলে ৫টি চেয়ারের দাম কত?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609600" y="1905000"/>
            <a:ext cx="7620000" cy="3200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457200"/>
            <a:ext cx="2819400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7391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b="1" smtClean="0">
                <a:latin typeface="NikoshBAN" pitchFamily="2" charset="0"/>
                <a:cs typeface="NikoshBAN" pitchFamily="2" charset="0"/>
              </a:rPr>
              <a:t>২টি খাতা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৪০ টাকা ও ৫টি কলম ২৫ টাকায় কিনে দোকানদারকে ১০০ টাকার নোট দিলে কত টাকা ফেরত পাব?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752600"/>
            <a:ext cx="5715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lying-left-bir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228600"/>
            <a:ext cx="2971800" cy="5410200"/>
          </a:xfrm>
          <a:prstGeom prst="rect">
            <a:avLst/>
          </a:prstGeom>
        </p:spPr>
      </p:pic>
      <p:pic>
        <p:nvPicPr>
          <p:cNvPr id="4" name="Picture 3" descr="rose1 - Cop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84494"/>
            <a:ext cx="4876800" cy="28687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04800" y="609600"/>
            <a:ext cx="8534400" cy="5437585"/>
            <a:chOff x="304800" y="609600"/>
            <a:chExt cx="8534400" cy="5437585"/>
          </a:xfrm>
        </p:grpSpPr>
        <p:grpSp>
          <p:nvGrpSpPr>
            <p:cNvPr id="7" name="Group 6"/>
            <p:cNvGrpSpPr/>
            <p:nvPr/>
          </p:nvGrpSpPr>
          <p:grpSpPr>
            <a:xfrm>
              <a:off x="4038600" y="609600"/>
              <a:ext cx="4800600" cy="5437585"/>
              <a:chOff x="4038600" y="899591"/>
              <a:chExt cx="4800600" cy="543758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4047214" y="2182192"/>
                <a:ext cx="4791986" cy="4154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bn-BD" sz="4400" b="1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শ্রেণীঃ ৫ম</a:t>
                </a:r>
              </a:p>
              <a:p>
                <a:r>
                  <a:rPr lang="bn-BD" sz="44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বিষয়ঃ গণিত</a:t>
                </a:r>
              </a:p>
              <a:p>
                <a:r>
                  <a:rPr lang="bn-BD" sz="44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সময়ঃ ৪০ মিনিট</a:t>
                </a:r>
              </a:p>
              <a:p>
                <a:r>
                  <a:rPr lang="bn-BD" sz="44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পৃষ্ঠাঃ ১২-২০</a:t>
                </a:r>
              </a:p>
              <a:p>
                <a:r>
                  <a:rPr lang="bn-BD" sz="44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অধ্যায়ঃ ৩য়</a:t>
                </a:r>
              </a:p>
              <a:p>
                <a:endParaRPr lang="bn-BD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4038600" y="899591"/>
                <a:ext cx="2236288" cy="13310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bn-BD" sz="7200" b="1" dirty="0" smtClean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পাঠ পরিচিতি</a:t>
                </a:r>
              </a:p>
            </p:txBody>
          </p:sp>
        </p:grp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 l="1888" t="12224" r="18817" b="7448"/>
            <a:stretch>
              <a:fillRect/>
            </a:stretch>
          </p:blipFill>
          <p:spPr bwMode="auto">
            <a:xfrm>
              <a:off x="304800" y="838200"/>
              <a:ext cx="3581400" cy="495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981200"/>
            <a:ext cx="8229600" cy="2646878"/>
          </a:xfrm>
          <a:prstGeom prst="rect">
            <a:avLst/>
          </a:prstGeom>
          <a:solidFill>
            <a:schemeClr val="tx2"/>
          </a:solidFill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chemeClr val="accent2"/>
                </a:solidFill>
                <a:latin typeface="NikoshBAN" pitchFamily="2" charset="0"/>
                <a:ea typeface="MingLiU-ExtB" pitchFamily="18" charset="-120"/>
                <a:cs typeface="NikoshBAN" pitchFamily="2" charset="0"/>
              </a:rPr>
              <a:t>+  -  ×   ÷   </a:t>
            </a:r>
            <a:endParaRPr lang="en-US" sz="16600" b="1" dirty="0">
              <a:solidFill>
                <a:schemeClr val="accent2"/>
              </a:solidFill>
              <a:latin typeface="NikoshBAN" pitchFamily="2" charset="0"/>
              <a:ea typeface="MingLiU-ExtB" pitchFamily="18" charset="-12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4456" y="2778204"/>
            <a:ext cx="8767144" cy="1107996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bn-BD" sz="6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চার প্রক্রিয়া সম্পর্কিত সমস্যাবলি।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8120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১৪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গুন ও ভাগ সংক্রান্ত সহজ সমস্যা পড়ে বুঝতে পারবে ও 	সমাধান করতে পারেবে।</a:t>
            </a: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১৪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যোগ, বিয়োগ, গুন ও ভাগ সংক্রান্ত তিনস্তর বিশিষ্ট 	সমস্যার সমাধান করতে পারবে।</a:t>
            </a: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১৪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যোগ, বিয়োগ, গুন ও ভাগের যে কোন তিনটি ব্যবহারে 	তিনস্তর বিশিষ্ট সমস্যা সমাধানের আনুশীলন করতে 	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704671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791670"/>
            <a:ext cx="699582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চার প্রক্রিয়া সম্পর্কিত সমস্যাবলি</a:t>
            </a:r>
            <a:endParaRPr lang="en-US" sz="54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715869"/>
            <a:ext cx="4343400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 আমরা শিখব </a:t>
            </a:r>
            <a:endParaRPr lang="en-US" sz="54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2943761"/>
            <a:ext cx="4343400" cy="1323439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NikoshBAN" pitchFamily="2" charset="0"/>
                <a:ea typeface="MingLiU-ExtB" pitchFamily="18" charset="-120"/>
                <a:cs typeface="NikoshBAN" pitchFamily="2" charset="0"/>
              </a:rPr>
              <a:t>÷  +  -  ×</a:t>
            </a:r>
            <a:endParaRPr lang="en-US" sz="8000" b="1" dirty="0">
              <a:latin typeface="NikoshBAN" pitchFamily="2" charset="0"/>
              <a:ea typeface="MingLiU-ExtB" pitchFamily="18" charset="-12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371600" y="2971800"/>
            <a:ext cx="5943600" cy="2133600"/>
          </a:xfrm>
          <a:prstGeom prst="flowChartPunchedTap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বই,খাতা,কলম ইত্যাদি বাস্তব উপকরনের সাহায্যে উপস্থাপন করব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1905000" y="762000"/>
            <a:ext cx="5486400" cy="2057400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বাস্তব পর্যায় </a:t>
            </a:r>
            <a:endParaRPr lang="en-US" sz="80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0" y="381000"/>
            <a:ext cx="9144000" cy="5410200"/>
          </a:xfrm>
          <a:prstGeom prst="cloudCallout">
            <a:avLst/>
          </a:prstGeom>
          <a:solidFill>
            <a:srgbClr val="00206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১২ টি প্লেট ও ২০ টি কাপের মূল্য একত্রে ৩৯২০ টাকা। একটি কাপের মূল্য ১৪৫ টাকা। একটি প্লেটের মূল্য কত?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600" dirty="0">
            <a:latin typeface="NikoshBAN" pitchFamily="2" charset="0"/>
            <a:cs typeface="NikoshBAN" pitchFamily="2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365</Words>
  <Application>Microsoft Office PowerPoint</Application>
  <PresentationFormat>On-screen Show (4:3)</PresentationFormat>
  <Paragraphs>75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Jogdol Coitonnopara</dc:creator>
  <cp:lastModifiedBy>QC</cp:lastModifiedBy>
  <cp:revision>142</cp:revision>
  <dcterms:created xsi:type="dcterms:W3CDTF">2006-08-16T00:00:00Z</dcterms:created>
  <dcterms:modified xsi:type="dcterms:W3CDTF">2017-02-08T04:20:09Z</dcterms:modified>
</cp:coreProperties>
</file>